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95" r:id="rId5"/>
  </p:sldMasterIdLst>
  <p:notesMasterIdLst>
    <p:notesMasterId r:id="rId20"/>
  </p:notesMasterIdLst>
  <p:sldIdLst>
    <p:sldId id="289" r:id="rId6"/>
    <p:sldId id="290" r:id="rId7"/>
    <p:sldId id="297" r:id="rId8"/>
    <p:sldId id="323" r:id="rId9"/>
    <p:sldId id="336" r:id="rId10"/>
    <p:sldId id="322" r:id="rId11"/>
    <p:sldId id="326" r:id="rId12"/>
    <p:sldId id="327" r:id="rId13"/>
    <p:sldId id="329" r:id="rId14"/>
    <p:sldId id="333" r:id="rId15"/>
    <p:sldId id="334" r:id="rId16"/>
    <p:sldId id="337" r:id="rId17"/>
    <p:sldId id="332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3A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UNSON" userId="b44e3ab1-8503-4f2c-b961-28855759abf6" providerId="ADAL" clId="{69724A08-CB1D-44DB-A770-4A368ABF3952}"/>
    <pc:docChg chg="modSld">
      <pc:chgData name="MICHAEL MUNSON" userId="b44e3ab1-8503-4f2c-b961-28855759abf6" providerId="ADAL" clId="{69724A08-CB1D-44DB-A770-4A368ABF3952}" dt="2023-04-16T22:27:42.924" v="2" actId="1076"/>
      <pc:docMkLst>
        <pc:docMk/>
      </pc:docMkLst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3769197350" sldId="261"/>
        </pc:sldMkLst>
      </pc:sldChg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40903864" sldId="289"/>
        </pc:sldMkLst>
      </pc:sldChg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2237427691" sldId="290"/>
        </pc:sldMkLst>
      </pc:sldChg>
      <pc:sldChg chg="modSp mod modTransition">
        <pc:chgData name="MICHAEL MUNSON" userId="b44e3ab1-8503-4f2c-b961-28855759abf6" providerId="ADAL" clId="{69724A08-CB1D-44DB-A770-4A368ABF3952}" dt="2023-04-16T22:27:09.332" v="1" actId="20577"/>
        <pc:sldMkLst>
          <pc:docMk/>
          <pc:sldMk cId="1618878744" sldId="297"/>
        </pc:sldMkLst>
        <pc:spChg chg="mod">
          <ac:chgData name="MICHAEL MUNSON" userId="b44e3ab1-8503-4f2c-b961-28855759abf6" providerId="ADAL" clId="{69724A08-CB1D-44DB-A770-4A368ABF3952}" dt="2023-04-16T22:27:09.332" v="1" actId="20577"/>
          <ac:spMkLst>
            <pc:docMk/>
            <pc:sldMk cId="1618878744" sldId="297"/>
            <ac:spMk id="4" creationId="{BD56C5CB-D8A4-92C9-1626-D022F7039C1C}"/>
          </ac:spMkLst>
        </pc:spChg>
      </pc:sldChg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2866304058" sldId="322"/>
        </pc:sldMkLst>
      </pc:sldChg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2935449090" sldId="323"/>
        </pc:sldMkLst>
      </pc:sldChg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3567022340" sldId="326"/>
        </pc:sldMkLst>
      </pc:sldChg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1299420654" sldId="327"/>
        </pc:sldMkLst>
      </pc:sldChg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3884786070" sldId="329"/>
        </pc:sldMkLst>
      </pc:sldChg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970830023" sldId="332"/>
        </pc:sldMkLst>
      </pc:sldChg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821101489" sldId="333"/>
        </pc:sldMkLst>
      </pc:sldChg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588257332" sldId="334"/>
        </pc:sldMkLst>
      </pc:sldChg>
      <pc:sldChg chg="modSp mod modTransition">
        <pc:chgData name="MICHAEL MUNSON" userId="b44e3ab1-8503-4f2c-b961-28855759abf6" providerId="ADAL" clId="{69724A08-CB1D-44DB-A770-4A368ABF3952}" dt="2023-04-16T22:27:42.924" v="2" actId="1076"/>
        <pc:sldMkLst>
          <pc:docMk/>
          <pc:sldMk cId="829038450" sldId="336"/>
        </pc:sldMkLst>
        <pc:spChg chg="mod">
          <ac:chgData name="MICHAEL MUNSON" userId="b44e3ab1-8503-4f2c-b961-28855759abf6" providerId="ADAL" clId="{69724A08-CB1D-44DB-A770-4A368ABF3952}" dt="2023-04-16T22:27:42.924" v="2" actId="1076"/>
          <ac:spMkLst>
            <pc:docMk/>
            <pc:sldMk cId="829038450" sldId="336"/>
            <ac:spMk id="6" creationId="{A6C57B75-D379-811A-12E7-921BE4EBD8E0}"/>
          </ac:spMkLst>
        </pc:spChg>
        <pc:spChg chg="mod">
          <ac:chgData name="MICHAEL MUNSON" userId="b44e3ab1-8503-4f2c-b961-28855759abf6" providerId="ADAL" clId="{69724A08-CB1D-44DB-A770-4A368ABF3952}" dt="2023-04-16T22:27:42.924" v="2" actId="1076"/>
          <ac:spMkLst>
            <pc:docMk/>
            <pc:sldMk cId="829038450" sldId="336"/>
            <ac:spMk id="13" creationId="{4A774D4E-276D-49CA-EAFC-8FD8BC923EA4}"/>
          </ac:spMkLst>
        </pc:spChg>
        <pc:picChg chg="mod">
          <ac:chgData name="MICHAEL MUNSON" userId="b44e3ab1-8503-4f2c-b961-28855759abf6" providerId="ADAL" clId="{69724A08-CB1D-44DB-A770-4A368ABF3952}" dt="2023-04-16T22:27:42.924" v="2" actId="1076"/>
          <ac:picMkLst>
            <pc:docMk/>
            <pc:sldMk cId="829038450" sldId="336"/>
            <ac:picMk id="9" creationId="{68AC0CDF-0984-0714-FEDD-ADA6A11C6C05}"/>
          </ac:picMkLst>
        </pc:picChg>
      </pc:sldChg>
      <pc:sldChg chg="modTransition">
        <pc:chgData name="MICHAEL MUNSON" userId="b44e3ab1-8503-4f2c-b961-28855759abf6" providerId="ADAL" clId="{69724A08-CB1D-44DB-A770-4A368ABF3952}" dt="2023-04-16T22:12:23.930" v="0"/>
        <pc:sldMkLst>
          <pc:docMk/>
          <pc:sldMk cId="4106208154" sldId="3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334BF-A572-443E-91A9-70413F3A6B6F}" type="datetimeFigureOut"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044B7-1F0D-4336-BA07-2497468F95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5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Project Scope – we started with a lot of different ideas like most groups – predicting on soccer data, predicting airline delays, </a:t>
            </a:r>
            <a:r>
              <a:rPr lang="en-US" err="1">
                <a:cs typeface="Calibri"/>
              </a:rPr>
              <a:t>etc</a:t>
            </a:r>
            <a:r>
              <a:rPr lang="en-US">
                <a:cs typeface="Calibri"/>
              </a:rPr>
              <a:t> but decided to ultimately predict NCAA tournament attendance and win probabilities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Data Prep – lots of data sources ranging from R packages to </a:t>
            </a:r>
            <a:r>
              <a:rPr lang="en-US" err="1">
                <a:cs typeface="Calibri"/>
              </a:rPr>
              <a:t>espn</a:t>
            </a:r>
            <a:r>
              <a:rPr lang="en-US">
                <a:cs typeface="Calibri"/>
              </a:rPr>
              <a:t> to college and university information. Each had to be pulled and assessed for completeness and useability. Lots of feature engineering takes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044B7-1F0D-4336-BA07-2497468F9579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Project Scope – we started with a lot of different ideas like most groups – predicting on soccer data, predicting airline delays, </a:t>
            </a:r>
            <a:r>
              <a:rPr lang="en-US" err="1">
                <a:cs typeface="Calibri"/>
              </a:rPr>
              <a:t>etc</a:t>
            </a:r>
            <a:r>
              <a:rPr lang="en-US">
                <a:cs typeface="Calibri"/>
              </a:rPr>
              <a:t> but decided to ultimately predict NCAA tournament attendance and win probabilities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Data Prep – lots of data sources ranging from R packages to </a:t>
            </a:r>
            <a:r>
              <a:rPr lang="en-US" err="1">
                <a:cs typeface="Calibri"/>
              </a:rPr>
              <a:t>espn</a:t>
            </a:r>
            <a:r>
              <a:rPr lang="en-US">
                <a:cs typeface="Calibri"/>
              </a:rPr>
              <a:t> to college and university information. Each had to be pulled and assessed for completeness and useability. Lots of feature engineering takes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044B7-1F0D-4336-BA07-2497468F957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40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Project Scope – we started with a lot of different ideas like most groups – predicting on soccer data, predicting airline delays, </a:t>
            </a:r>
            <a:r>
              <a:rPr lang="en-US" err="1">
                <a:cs typeface="Calibri"/>
              </a:rPr>
              <a:t>etc</a:t>
            </a:r>
            <a:r>
              <a:rPr lang="en-US">
                <a:cs typeface="Calibri"/>
              </a:rPr>
              <a:t> but decided to ultimately predict NCAA tournament attendance and win probabilities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Data Prep – lots of data sources ranging from R packages to </a:t>
            </a:r>
            <a:r>
              <a:rPr lang="en-US" err="1">
                <a:cs typeface="Calibri"/>
              </a:rPr>
              <a:t>espn</a:t>
            </a:r>
            <a:r>
              <a:rPr lang="en-US">
                <a:cs typeface="Calibri"/>
              </a:rPr>
              <a:t> to college and university information. Each had to be pulled and assessed for completeness and useability. Lots of feature engineering takes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044B7-1F0D-4336-BA07-2497468F9579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2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Project Scope – we started with a lot of different ideas like most groups – predicting on soccer data, predicting airline delays, </a:t>
            </a:r>
            <a:r>
              <a:rPr lang="en-US" err="1">
                <a:cs typeface="Calibri"/>
              </a:rPr>
              <a:t>etc</a:t>
            </a:r>
            <a:r>
              <a:rPr lang="en-US">
                <a:cs typeface="Calibri"/>
              </a:rPr>
              <a:t> but decided to ultimately predict NCAA tournament attendance and win probabilities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Data Prep – lots of data sources ranging from R packages to </a:t>
            </a:r>
            <a:r>
              <a:rPr lang="en-US" err="1">
                <a:cs typeface="Calibri"/>
              </a:rPr>
              <a:t>espn</a:t>
            </a:r>
            <a:r>
              <a:rPr lang="en-US">
                <a:cs typeface="Calibri"/>
              </a:rPr>
              <a:t> to college and university information. Each had to be pulled and assessed for completeness and useability. Lots of feature engineering takes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044B7-1F0D-4336-BA07-2497468F9579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93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739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4/16/2023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4/16/2023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3" r:id="rId3"/>
    <p:sldLayoutId id="2147483704" r:id="rId4"/>
    <p:sldLayoutId id="2147483705" r:id="rId5"/>
    <p:sldLayoutId id="2147483706" r:id="rId6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.com/college/2021/03/31/march-madness-fan-trained-machine-predict-bracket-will-geoghegan" TargetMode="External"/><Relationship Id="rId2" Type="http://schemas.openxmlformats.org/officeDocument/2006/relationships/hyperlink" Target="https://www.newsweek.com/march-madness-betting-expected-exceed-3-billion-set-all-time-high-1687917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vnewscheck.com/business/article/advertisers-go-mad-for-march-madnes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Management Madness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Team 15 Final Project Report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BC495D-98DC-5D1B-47C1-C020235B1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15" y="1215482"/>
            <a:ext cx="5568885" cy="5408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tabLst>
                <a:tab pos="457200" algn="l"/>
              </a:tabLst>
            </a:pPr>
            <a:r>
              <a:rPr lang="en-US" sz="2000" b="1">
                <a:latin typeface="Roboto"/>
                <a:ea typeface="Roboto"/>
                <a:cs typeface="Roboto"/>
              </a:rPr>
              <a:t>Goal: Maintain precision and reduce overfitting</a:t>
            </a:r>
          </a:p>
          <a:p>
            <a:pPr>
              <a:tabLst>
                <a:tab pos="457200" algn="l"/>
              </a:tabLst>
            </a:pPr>
            <a:r>
              <a:rPr lang="en-US" sz="2000">
                <a:latin typeface="Roboto"/>
                <a:ea typeface="Roboto"/>
                <a:cs typeface="Roboto"/>
              </a:rPr>
              <a:t>Approach:</a:t>
            </a:r>
          </a:p>
          <a:p>
            <a:pPr lvl="1">
              <a:tabLst>
                <a:tab pos="457200" algn="l"/>
              </a:tabLst>
            </a:pPr>
            <a:r>
              <a:rPr lang="en-US" sz="1800">
                <a:latin typeface="Roboto"/>
                <a:ea typeface="Roboto"/>
                <a:cs typeface="Roboto"/>
              </a:rPr>
              <a:t>Logistic Regression and Probit Regression (</a:t>
            </a:r>
            <a:r>
              <a:rPr lang="en-US" sz="1800" err="1">
                <a:latin typeface="Roboto"/>
                <a:ea typeface="Roboto"/>
                <a:cs typeface="Roboto"/>
              </a:rPr>
              <a:t>glm</a:t>
            </a:r>
            <a:r>
              <a:rPr lang="en-US" sz="1800">
                <a:latin typeface="Roboto"/>
                <a:ea typeface="Roboto"/>
                <a:cs typeface="Roboto"/>
              </a:rPr>
              <a:t>)</a:t>
            </a:r>
          </a:p>
          <a:p>
            <a:pPr lvl="1">
              <a:tabLst>
                <a:tab pos="457200" algn="l"/>
              </a:tabLst>
            </a:pPr>
            <a:r>
              <a:rPr lang="en-US" sz="1800">
                <a:latin typeface="Roboto"/>
                <a:ea typeface="Roboto"/>
                <a:cs typeface="Roboto"/>
              </a:rPr>
              <a:t>Input features were selected with LASSO regression</a:t>
            </a:r>
            <a:endParaRPr lang="en-US" sz="1800"/>
          </a:p>
          <a:p>
            <a:pPr lvl="1">
              <a:tabLst>
                <a:tab pos="914400" algn="l"/>
              </a:tabLst>
            </a:pPr>
            <a:r>
              <a:rPr lang="en-US" sz="1800">
                <a:latin typeface="Roboto"/>
                <a:ea typeface="Roboto"/>
                <a:cs typeface="Roboto"/>
              </a:rPr>
              <a:t>No normalization, PCA or cross-validation performed</a:t>
            </a:r>
            <a:endParaRPr lang="en-US" sz="1800"/>
          </a:p>
          <a:p>
            <a:pPr marR="0">
              <a:tabLst>
                <a:tab pos="457200" algn="l"/>
              </a:tabLst>
            </a:pPr>
            <a:r>
              <a:rPr lang="en-US" sz="2000">
                <a:latin typeface="Roboto"/>
                <a:ea typeface="Roboto"/>
                <a:cs typeface="Roboto"/>
              </a:rPr>
              <a:t>Result:</a:t>
            </a:r>
            <a:endParaRPr lang="en-US" sz="2000">
              <a:effectLst/>
            </a:endParaRPr>
          </a:p>
          <a:p>
            <a:pPr lvl="1">
              <a:tabLst>
                <a:tab pos="457200" algn="l"/>
              </a:tabLst>
            </a:pPr>
            <a:r>
              <a:rPr lang="en-US" sz="1800">
                <a:latin typeface="Roboto"/>
                <a:ea typeface="Roboto"/>
                <a:cs typeface="Roboto"/>
              </a:rPr>
              <a:t>Reduced the number of input features while maintaining similar accuracy and precision levels as our baseline models</a:t>
            </a:r>
            <a:endParaRPr lang="en-US" sz="1800">
              <a:effectLst/>
            </a:endParaRPr>
          </a:p>
          <a:p>
            <a:pPr lvl="1">
              <a:tabLst>
                <a:tab pos="457200" algn="l"/>
              </a:tabLst>
            </a:pPr>
            <a:r>
              <a:rPr lang="en-US" sz="1800">
                <a:latin typeface="Roboto"/>
                <a:ea typeface="Roboto"/>
                <a:cs typeface="Roboto"/>
              </a:rPr>
              <a:t>Multicollinearity still an issue among some input features</a:t>
            </a:r>
            <a:endParaRPr lang="en-US" sz="1800"/>
          </a:p>
          <a:p>
            <a:pPr>
              <a:tabLst>
                <a:tab pos="457200" algn="l"/>
              </a:tabLst>
            </a:pPr>
            <a:r>
              <a:rPr lang="en-US" sz="2000">
                <a:latin typeface="Roboto"/>
                <a:ea typeface="Roboto"/>
                <a:cs typeface="Arial"/>
              </a:rPr>
              <a:t>Challenges</a:t>
            </a:r>
          </a:p>
          <a:p>
            <a:pPr lvl="1">
              <a:tabLst>
                <a:tab pos="457200" algn="l"/>
              </a:tabLst>
            </a:pPr>
            <a:r>
              <a:rPr lang="en-US" sz="1800">
                <a:latin typeface="Roboto"/>
                <a:ea typeface="Roboto"/>
                <a:cs typeface="Arial"/>
              </a:rPr>
              <a:t>Occasionally models would predict all wins or all losses</a:t>
            </a:r>
          </a:p>
          <a:p>
            <a:pPr>
              <a:tabLst>
                <a:tab pos="457200" algn="l"/>
              </a:tabLst>
            </a:pPr>
            <a:endParaRPr lang="en-US"/>
          </a:p>
          <a:p>
            <a:pPr>
              <a:tabLst>
                <a:tab pos="457200" algn="l"/>
              </a:tabLst>
            </a:pPr>
            <a:endParaRPr lang="en-US"/>
          </a:p>
          <a:p>
            <a:pPr>
              <a:tabLst>
                <a:tab pos="457200" algn="l"/>
              </a:tabLst>
            </a:pPr>
            <a:endParaRPr lang="en-US"/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4797B-3F19-29C9-7ACC-45D5977C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Simple Models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DAA22-2F08-63D2-8A01-486FD256F484}"/>
              </a:ext>
            </a:extLst>
          </p:cNvPr>
          <p:cNvSpPr txBox="1"/>
          <p:nvPr/>
        </p:nvSpPr>
        <p:spPr>
          <a:xfrm>
            <a:off x="7190384" y="5663298"/>
            <a:ext cx="33396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Roboto"/>
                <a:ea typeface="Roboto"/>
                <a:cs typeface="Arial"/>
              </a:rPr>
              <a:t>Note: Results based on Validation dataset predictions</a:t>
            </a:r>
          </a:p>
        </p:txBody>
      </p:sp>
      <p:pic>
        <p:nvPicPr>
          <p:cNvPr id="2052" name="Picture 4" descr="Simple Season Average Logit Model Confusion Matrix">
            <a:extLst>
              <a:ext uri="{FF2B5EF4-FFF2-40B4-BE49-F238E27FC236}">
                <a16:creationId xmlns:a16="http://schemas.microsoft.com/office/drawing/2014/main" id="{884E2E2B-3EA5-5BCB-10FE-24313F6A2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181" y="1194701"/>
            <a:ext cx="6256035" cy="44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10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BC495D-98DC-5D1B-47C1-C020235B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R="0" lvl="0">
              <a:tabLst>
                <a:tab pos="457200" algn="l"/>
              </a:tabLst>
            </a:pPr>
            <a:endParaRPr lang="en-US"/>
          </a:p>
          <a:p>
            <a:pPr marR="0" lvl="0">
              <a:tabLst>
                <a:tab pos="457200" algn="l"/>
              </a:tabLst>
            </a:pPr>
            <a:endParaRPr lang="en-US">
              <a:effectLst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4797B-3F19-29C9-7ACC-45D5977C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Enhanced Models</a:t>
            </a:r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53722F4-717A-2C0E-E976-E2AA84691901}"/>
              </a:ext>
            </a:extLst>
          </p:cNvPr>
          <p:cNvSpPr txBox="1">
            <a:spLocks/>
          </p:cNvSpPr>
          <p:nvPr/>
        </p:nvSpPr>
        <p:spPr>
          <a:xfrm>
            <a:off x="111125" y="910683"/>
            <a:ext cx="7084600" cy="5750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457200" algn="l"/>
              </a:tabLst>
            </a:pPr>
            <a:r>
              <a:rPr lang="en-US" sz="2000" b="1">
                <a:latin typeface="Roboto"/>
                <a:ea typeface="Roboto"/>
                <a:cs typeface="Roboto"/>
              </a:rPr>
              <a:t>Goal: Further reduce overfitting, increase model stability, and maintain precision</a:t>
            </a:r>
            <a:endParaRPr lang="en-US" sz="2000" b="1"/>
          </a:p>
          <a:p>
            <a:pPr>
              <a:tabLst>
                <a:tab pos="914400" algn="l"/>
              </a:tabLst>
            </a:pPr>
            <a:r>
              <a:rPr lang="en-US" sz="2000">
                <a:latin typeface="Roboto"/>
                <a:ea typeface="Roboto"/>
                <a:cs typeface="Roboto"/>
              </a:rPr>
              <a:t>Approach </a:t>
            </a:r>
          </a:p>
          <a:p>
            <a:pPr lvl="1">
              <a:tabLst>
                <a:tab pos="914400" algn="l"/>
              </a:tabLst>
            </a:pPr>
            <a:r>
              <a:rPr lang="en-US" sz="1800">
                <a:latin typeface="Roboto"/>
                <a:ea typeface="Roboto"/>
                <a:cs typeface="Roboto"/>
              </a:rPr>
              <a:t>Logistic Regression (</a:t>
            </a:r>
            <a:r>
              <a:rPr lang="en-US" sz="1800" err="1">
                <a:latin typeface="Roboto"/>
                <a:ea typeface="Roboto"/>
                <a:cs typeface="Roboto"/>
              </a:rPr>
              <a:t>glmnet</a:t>
            </a:r>
            <a:r>
              <a:rPr lang="en-US" sz="1800">
                <a:latin typeface="Roboto"/>
                <a:ea typeface="Roboto"/>
                <a:cs typeface="Roboto"/>
              </a:rPr>
              <a:t>) and Gradient Boosted Decision Trees (</a:t>
            </a:r>
            <a:r>
              <a:rPr lang="en-US" sz="1800" err="1">
                <a:latin typeface="Roboto"/>
                <a:ea typeface="Roboto"/>
                <a:cs typeface="Roboto"/>
              </a:rPr>
              <a:t>xgboost</a:t>
            </a:r>
            <a:r>
              <a:rPr lang="en-US" sz="1800">
                <a:latin typeface="Roboto"/>
                <a:ea typeface="Roboto"/>
                <a:cs typeface="Roboto"/>
              </a:rPr>
              <a:t>)</a:t>
            </a:r>
          </a:p>
          <a:p>
            <a:pPr lvl="2">
              <a:tabLst>
                <a:tab pos="914400" algn="l"/>
              </a:tabLst>
            </a:pPr>
            <a:r>
              <a:rPr lang="en-US" sz="1600" err="1">
                <a:latin typeface="Roboto"/>
                <a:ea typeface="Roboto"/>
                <a:cs typeface="Roboto"/>
              </a:rPr>
              <a:t>Tidymodels</a:t>
            </a:r>
            <a:r>
              <a:rPr lang="en-US" sz="1600">
                <a:latin typeface="Roboto"/>
                <a:ea typeface="Roboto"/>
                <a:cs typeface="Roboto"/>
              </a:rPr>
              <a:t> framework for hyperparameter tuning</a:t>
            </a:r>
          </a:p>
          <a:p>
            <a:pPr lvl="1">
              <a:tabLst>
                <a:tab pos="914400" algn="l"/>
              </a:tabLst>
            </a:pPr>
            <a:r>
              <a:rPr lang="en-US" sz="1800">
                <a:latin typeface="Roboto"/>
                <a:ea typeface="Roboto"/>
                <a:cs typeface="Roboto"/>
              </a:rPr>
              <a:t>Input features were selected with LASSO regression, normalized and PCA (captured 80% of variance) was used to minimize multicollinearity</a:t>
            </a:r>
            <a:endParaRPr lang="en-US" sz="1800"/>
          </a:p>
          <a:p>
            <a:pPr lvl="1">
              <a:tabLst>
                <a:tab pos="914400" algn="l"/>
              </a:tabLst>
            </a:pPr>
            <a:r>
              <a:rPr lang="en-US" sz="1800">
                <a:latin typeface="Roboto"/>
                <a:ea typeface="Roboto"/>
                <a:cs typeface="Roboto"/>
              </a:rPr>
              <a:t>10-fold cross-validation to optimize on ROC and AUC</a:t>
            </a:r>
          </a:p>
          <a:p>
            <a:pPr>
              <a:tabLst>
                <a:tab pos="914400" algn="l"/>
              </a:tabLst>
            </a:pPr>
            <a:r>
              <a:rPr lang="en-US" sz="2000">
                <a:latin typeface="Roboto"/>
                <a:ea typeface="Roboto"/>
                <a:cs typeface="Roboto"/>
              </a:rPr>
              <a:t>Result </a:t>
            </a:r>
            <a:endParaRPr lang="en-US" sz="2000"/>
          </a:p>
          <a:p>
            <a:pPr lvl="1">
              <a:tabLst>
                <a:tab pos="457200" algn="l"/>
              </a:tabLst>
            </a:pPr>
            <a:r>
              <a:rPr lang="en-US" sz="1800">
                <a:latin typeface="Roboto"/>
                <a:ea typeface="Roboto"/>
                <a:cs typeface="Roboto"/>
              </a:rPr>
              <a:t>Small boost to specificity compared to simple model but decline compared to baseline</a:t>
            </a:r>
            <a:endParaRPr lang="en-US" sz="1800"/>
          </a:p>
          <a:p>
            <a:pPr lvl="1">
              <a:tabLst>
                <a:tab pos="457200" algn="l"/>
              </a:tabLst>
            </a:pPr>
            <a:r>
              <a:rPr lang="en-US" sz="1800">
                <a:latin typeface="Roboto"/>
                <a:ea typeface="Roboto"/>
                <a:cs typeface="Roboto"/>
              </a:rPr>
              <a:t>Multicollinearity issues were removed</a:t>
            </a:r>
            <a:endParaRPr lang="en-US" sz="1800"/>
          </a:p>
          <a:p>
            <a:pPr>
              <a:tabLst>
                <a:tab pos="457200" algn="l"/>
              </a:tabLst>
            </a:pPr>
            <a:r>
              <a:rPr lang="en-US" sz="2000">
                <a:latin typeface="Roboto"/>
                <a:ea typeface="Roboto"/>
                <a:cs typeface="Roboto"/>
              </a:rPr>
              <a:t>Challenges</a:t>
            </a:r>
            <a:endParaRPr lang="en-US" sz="2000"/>
          </a:p>
          <a:p>
            <a:pPr lvl="1">
              <a:tabLst>
                <a:tab pos="457200" algn="l"/>
              </a:tabLst>
            </a:pPr>
            <a:r>
              <a:rPr lang="en-US" sz="1800">
                <a:latin typeface="Roboto"/>
                <a:ea typeface="Roboto"/>
                <a:cs typeface="Roboto"/>
              </a:rPr>
              <a:t>Occasionally models would predict all wins or all losses</a:t>
            </a:r>
            <a:endParaRPr lang="en-US" sz="1800"/>
          </a:p>
          <a:p>
            <a:pPr lvl="1">
              <a:tabLst>
                <a:tab pos="457200" algn="l"/>
              </a:tabLst>
            </a:pPr>
            <a:r>
              <a:rPr lang="en-US" sz="1800" err="1">
                <a:latin typeface="Roboto"/>
                <a:ea typeface="Roboto"/>
                <a:cs typeface="Roboto"/>
              </a:rPr>
              <a:t>Xgboost</a:t>
            </a:r>
            <a:r>
              <a:rPr lang="en-US" sz="1800">
                <a:latin typeface="Roboto"/>
                <a:ea typeface="Roboto"/>
                <a:cs typeface="Roboto"/>
              </a:rPr>
              <a:t> tuned many different parameters and resulted in longer than desired run-times</a:t>
            </a:r>
            <a:endParaRPr lang="en-US" sz="1800"/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F9B75-D5BF-7F6F-3BB1-A6C80FD219FB}"/>
              </a:ext>
            </a:extLst>
          </p:cNvPr>
          <p:cNvSpPr txBox="1"/>
          <p:nvPr/>
        </p:nvSpPr>
        <p:spPr>
          <a:xfrm>
            <a:off x="7931024" y="4657406"/>
            <a:ext cx="33396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Roboto"/>
                <a:ea typeface="Roboto"/>
                <a:cs typeface="Arial"/>
              </a:rPr>
              <a:t>Note: Results based on Validation dataset predictions</a:t>
            </a:r>
          </a:p>
        </p:txBody>
      </p:sp>
      <p:pic>
        <p:nvPicPr>
          <p:cNvPr id="3076" name="Picture 4" descr="Enhanced Season Average Logit Model Confusion Matrix">
            <a:extLst>
              <a:ext uri="{FF2B5EF4-FFF2-40B4-BE49-F238E27FC236}">
                <a16:creationId xmlns:a16="http://schemas.microsoft.com/office/drawing/2014/main" id="{50A803C9-EE2A-4EAE-9B10-373B094C2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78" y="910683"/>
            <a:ext cx="5182321" cy="370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25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04D0-B2DA-B799-BB00-8155A8CE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Model Comparison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F907-A472-A317-D307-54A90C7AC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900" y="1215483"/>
            <a:ext cx="4542910" cy="5439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Using season-average statistics leads to a more precise model than rolling statistics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Difference in logit and probit models is negligible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Using a decision tree model doesn't lead to improved performance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Ensemble model performs similarly to single models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Best accuracy (season) aside from ESPN</a:t>
            </a:r>
            <a:endParaRPr lang="en-US"/>
          </a:p>
          <a:p>
            <a:pPr marL="0" indent="0">
              <a:buNone/>
            </a:pPr>
            <a:endParaRPr lang="en-US">
              <a:highlight>
                <a:srgbClr val="FFFF00"/>
              </a:highlight>
            </a:endParaRPr>
          </a:p>
          <a:p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A8E5D10-987F-743F-AA49-819CBCE3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474" y="1392623"/>
            <a:ext cx="7221124" cy="3941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4D4EA6-F84C-C699-8736-C633C7238498}"/>
              </a:ext>
            </a:extLst>
          </p:cNvPr>
          <p:cNvSpPr/>
          <p:nvPr/>
        </p:nvSpPr>
        <p:spPr>
          <a:xfrm>
            <a:off x="4816592" y="2445926"/>
            <a:ext cx="7224887" cy="22577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C6FC2-8AB5-51F0-7698-6D548F50EF2F}"/>
              </a:ext>
            </a:extLst>
          </p:cNvPr>
          <p:cNvSpPr/>
          <p:nvPr/>
        </p:nvSpPr>
        <p:spPr>
          <a:xfrm>
            <a:off x="4816592" y="3480741"/>
            <a:ext cx="7224887" cy="22577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6FF69F-8E3F-5715-2B32-9A91EA8486DC}"/>
              </a:ext>
            </a:extLst>
          </p:cNvPr>
          <p:cNvSpPr/>
          <p:nvPr/>
        </p:nvSpPr>
        <p:spPr>
          <a:xfrm>
            <a:off x="4816592" y="4524963"/>
            <a:ext cx="7224887" cy="22577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22395-03F4-828A-9DFE-07F632B89612}"/>
              </a:ext>
            </a:extLst>
          </p:cNvPr>
          <p:cNvSpPr txBox="1"/>
          <p:nvPr/>
        </p:nvSpPr>
        <p:spPr>
          <a:xfrm>
            <a:off x="4816593" y="5253317"/>
            <a:ext cx="2982147" cy="255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Arial"/>
              </a:rPr>
              <a:t>Note: Results based on Test dataset predictions</a:t>
            </a:r>
          </a:p>
        </p:txBody>
      </p:sp>
    </p:spTree>
    <p:extLst>
      <p:ext uri="{BB962C8B-B14F-4D97-AF65-F5344CB8AC3E}">
        <p14:creationId xmlns:p14="http://schemas.microsoft.com/office/powerpoint/2010/main" val="410620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1A7842-224A-9680-AF29-861E063F8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We were able to develop models with comparable results to ESPN's Pre-Game model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Clearly-identified factors vs. "black box" ESPN model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Next steps to improve our models: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Using other thresholds than 0.5 for different bettors' risk levels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Trying alternative feature selection methods (like stepwise)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Integrating individual player statistics into the prediction models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Operationalizing our models on next season's college basketball games</a:t>
            </a:r>
          </a:p>
          <a:p>
            <a:r>
              <a:rPr lang="en-US">
                <a:latin typeface="Roboto"/>
                <a:ea typeface="Roboto"/>
                <a:cs typeface="Roboto"/>
              </a:rPr>
              <a:t>Future models to consider: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Predicting specific bets (like Over/Under and Points For)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Predicting betting lines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Predicting game attendance</a:t>
            </a:r>
            <a:endParaRPr lang="en-US"/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40A22-92D0-3B9C-736C-EA72EAC6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Overall Results and Next Steps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E3EE-DEB5-F562-D900-2E3E6EF6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8093-701C-5FEC-B132-04604A344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Sources cited on the last slide (no need to read them just include them).</a:t>
            </a:r>
          </a:p>
          <a:p>
            <a:r>
              <a:rPr lang="en-US">
                <a:hlinkClick r:id="rId2"/>
              </a:rPr>
              <a:t>March Madness Betting Expected to Exceed $3 Billion, Set All-Time High (newsweek.com)</a:t>
            </a:r>
            <a:endParaRPr lang="en-US"/>
          </a:p>
          <a:p>
            <a:r>
              <a:rPr lang="en-US">
                <a:hlinkClick r:id="rId3"/>
              </a:rPr>
              <a:t>March Madness: How a fan used a machine to nail his bracket - Sports Illustrated</a:t>
            </a:r>
            <a:endParaRPr lang="en-US"/>
          </a:p>
          <a:p>
            <a:r>
              <a:rPr lang="en-US">
                <a:hlinkClick r:id="rId4"/>
              </a:rPr>
              <a:t>Advertisers Go Mad For March Madness - TV News Check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9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B9D35-5792-27CF-F2ED-B989E7F4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Meet Team 15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762A81-2DB6-F562-F1F7-4BC85D7B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579" y="1219367"/>
            <a:ext cx="2084328" cy="2084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058075-4F5A-E0E7-83BE-E4E62D406F33}"/>
              </a:ext>
            </a:extLst>
          </p:cNvPr>
          <p:cNvSpPr txBox="1"/>
          <p:nvPr/>
        </p:nvSpPr>
        <p:spPr>
          <a:xfrm>
            <a:off x="1348897" y="1905655"/>
            <a:ext cx="2334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003057"/>
                </a:solidFill>
                <a:latin typeface="Roboto"/>
                <a:ea typeface="Roboto"/>
                <a:cs typeface="Roboto"/>
              </a:rPr>
              <a:t>Matt Rosenthal</a:t>
            </a:r>
          </a:p>
        </p:txBody>
      </p:sp>
      <p:pic>
        <p:nvPicPr>
          <p:cNvPr id="2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A65DD72-84BF-3F04-D513-5A152A74E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12" y="3932745"/>
            <a:ext cx="1862138" cy="2072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097AAE-B4A2-AFE9-CC9E-EF3358DB5164}"/>
              </a:ext>
            </a:extLst>
          </p:cNvPr>
          <p:cNvSpPr txBox="1"/>
          <p:nvPr/>
        </p:nvSpPr>
        <p:spPr>
          <a:xfrm>
            <a:off x="1213960" y="4739342"/>
            <a:ext cx="25172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003057"/>
                </a:solidFill>
                <a:latin typeface="Roboto"/>
                <a:ea typeface="Roboto"/>
                <a:cs typeface="Roboto"/>
              </a:rPr>
              <a:t>Michael Munson</a:t>
            </a:r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A0CCC09-EE59-E7C4-53BB-B779F217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072" y="1220258"/>
            <a:ext cx="2091267" cy="2091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24C7B1-C75B-FAF4-8FD1-A6699A3C3EF2}"/>
              </a:ext>
            </a:extLst>
          </p:cNvPr>
          <p:cNvSpPr txBox="1"/>
          <p:nvPr/>
        </p:nvSpPr>
        <p:spPr>
          <a:xfrm>
            <a:off x="8669388" y="1905655"/>
            <a:ext cx="2334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3057"/>
                </a:solidFill>
                <a:latin typeface="Roboto"/>
                <a:ea typeface="Roboto"/>
                <a:cs typeface="Roboto"/>
              </a:rPr>
              <a:t>Matt Royalty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E4629E-AF82-C89C-7281-CC78642D9DA6}"/>
              </a:ext>
            </a:extLst>
          </p:cNvPr>
          <p:cNvSpPr txBox="1"/>
          <p:nvPr/>
        </p:nvSpPr>
        <p:spPr>
          <a:xfrm>
            <a:off x="8669388" y="4742950"/>
            <a:ext cx="2334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003057"/>
                </a:solidFill>
                <a:latin typeface="Roboto"/>
                <a:ea typeface="Roboto"/>
                <a:cs typeface="Roboto"/>
              </a:rPr>
              <a:t>Jeffrey Sumner</a:t>
            </a:r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20B3B151-71E4-D18B-DB7A-0F7C3075B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188" y="3932670"/>
            <a:ext cx="2086841" cy="208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27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7974-3F63-9AA2-24AB-48F8BB76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Background Information and Problem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6C5CB-D8A4-92C9-1626-D022F7039C1C}"/>
              </a:ext>
            </a:extLst>
          </p:cNvPr>
          <p:cNvSpPr txBox="1"/>
          <p:nvPr/>
        </p:nvSpPr>
        <p:spPr>
          <a:xfrm>
            <a:off x="732828" y="1534599"/>
            <a:ext cx="10742512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 dirty="0">
                <a:latin typeface="Roboto"/>
                <a:ea typeface="Roboto"/>
                <a:cs typeface="Roboto"/>
              </a:rPr>
              <a:t>The NCAA March Madness tournament is a popular event that attracts millions of viewers and generates significant revenue from sports betting</a:t>
            </a:r>
          </a:p>
          <a:p>
            <a:pPr>
              <a:buChar char="•"/>
            </a:pPr>
            <a:endParaRPr lang="en-US" sz="2000" dirty="0">
              <a:latin typeface="Roboto"/>
              <a:ea typeface="Roboto"/>
              <a:cs typeface="Roboto"/>
            </a:endParaRPr>
          </a:p>
          <a:p>
            <a:pPr>
              <a:buChar char="•"/>
            </a:pPr>
            <a:r>
              <a:rPr lang="en-US" sz="2000" dirty="0">
                <a:latin typeface="Roboto"/>
                <a:ea typeface="Roboto"/>
                <a:cs typeface="Roboto"/>
              </a:rPr>
              <a:t>Predicting the outcome of the tournament is a challenging task due to the many variables involved, such as possible upsets, player injuries, and changing data</a:t>
            </a:r>
          </a:p>
          <a:p>
            <a:pPr>
              <a:buChar char="•"/>
            </a:pPr>
            <a:endParaRPr lang="en-US" sz="2000" dirty="0">
              <a:latin typeface="Roboto"/>
              <a:ea typeface="Roboto"/>
              <a:cs typeface="Roboto"/>
            </a:endParaRPr>
          </a:p>
          <a:p>
            <a:pPr>
              <a:buChar char="•"/>
            </a:pPr>
            <a:r>
              <a:rPr lang="en-US" sz="2000" dirty="0">
                <a:latin typeface="Roboto"/>
                <a:ea typeface="Roboto"/>
                <a:cs typeface="Roboto"/>
              </a:rPr>
              <a:t>Various analyses, such as live win probabilities, excitement index, and Elo ratings, are used to predict the outcomes of matchups throughout the basketball season</a:t>
            </a:r>
          </a:p>
          <a:p>
            <a:pPr>
              <a:buChar char="•"/>
            </a:pPr>
            <a:endParaRPr lang="en-US" sz="2000" dirty="0">
              <a:latin typeface="Roboto"/>
              <a:ea typeface="Roboto"/>
              <a:cs typeface="Roboto"/>
            </a:endParaRPr>
          </a:p>
          <a:p>
            <a:pPr>
              <a:buChar char="•"/>
            </a:pPr>
            <a:r>
              <a:rPr lang="en-US" sz="2000" dirty="0">
                <a:latin typeface="Roboto"/>
                <a:ea typeface="Roboto"/>
                <a:cs typeface="Roboto"/>
              </a:rPr>
              <a:t>The goal of the project is to create machine learning models that can predict the outcome of NCAA games based on different matchups and pre-game statistics</a:t>
            </a:r>
          </a:p>
        </p:txBody>
      </p:sp>
    </p:spTree>
    <p:extLst>
      <p:ext uri="{BB962C8B-B14F-4D97-AF65-F5344CB8AC3E}">
        <p14:creationId xmlns:p14="http://schemas.microsoft.com/office/powerpoint/2010/main" val="161887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7974-3F63-9AA2-24AB-48F8BB76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Gathering and Cleaning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6C5CB-D8A4-92C9-1626-D022F7039C1C}"/>
              </a:ext>
            </a:extLst>
          </p:cNvPr>
          <p:cNvSpPr txBox="1"/>
          <p:nvPr/>
        </p:nvSpPr>
        <p:spPr>
          <a:xfrm>
            <a:off x="525287" y="1108158"/>
            <a:ext cx="11138805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000">
                <a:solidFill>
                  <a:srgbClr val="003057"/>
                </a:solidFill>
                <a:latin typeface="Roboto"/>
                <a:ea typeface="Roboto"/>
                <a:cs typeface="Roboto"/>
              </a:rPr>
              <a:t>The project gathered data on college basketball games between 2012 and 2022, including game outcomes, betting odds, and AP poll rankings, using web scraping and querying APIs.</a:t>
            </a:r>
            <a:endParaRPr lang="en-US" sz="2000">
              <a:solidFill>
                <a:srgbClr val="003057"/>
              </a:solidFill>
              <a:latin typeface="Roboto"/>
              <a:ea typeface="Roboto"/>
              <a:cs typeface="Arial" panose="020B0604020202020204"/>
            </a:endParaRPr>
          </a:p>
          <a:p>
            <a:pPr>
              <a:buFont typeface="Arial"/>
              <a:buChar char="•"/>
            </a:pPr>
            <a:endParaRPr lang="en-US" sz="2000">
              <a:solidFill>
                <a:srgbClr val="003057"/>
              </a:solidFill>
              <a:latin typeface="Roboto"/>
              <a:ea typeface="Roboto"/>
              <a:cs typeface="Roboto"/>
            </a:endParaRPr>
          </a:p>
          <a:p>
            <a:pPr>
              <a:buFont typeface="Arial"/>
              <a:buChar char="•"/>
            </a:pPr>
            <a:r>
              <a:rPr lang="en-US" sz="2000">
                <a:solidFill>
                  <a:srgbClr val="003057"/>
                </a:solidFill>
                <a:latin typeface="Roboto"/>
                <a:ea typeface="Roboto"/>
                <a:cs typeface="Arial"/>
              </a:rPr>
              <a:t>Some notable dataset repositories:</a:t>
            </a:r>
            <a:endParaRPr lang="en-US" sz="2000">
              <a:solidFill>
                <a:srgbClr val="003057"/>
              </a:solidFill>
              <a:latin typeface="Roboto"/>
              <a:ea typeface="Roboto"/>
              <a:cs typeface="Roboto"/>
            </a:endParaRPr>
          </a:p>
          <a:p>
            <a:pPr lvl="1">
              <a:buFont typeface="Arial"/>
              <a:buChar char="•"/>
            </a:pPr>
            <a:r>
              <a:rPr lang="en-US">
                <a:solidFill>
                  <a:srgbClr val="003057"/>
                </a:solidFill>
                <a:latin typeface="Roboto"/>
                <a:ea typeface="Roboto"/>
                <a:cs typeface="Arial"/>
              </a:rPr>
              <a:t>Kaggle "</a:t>
            </a:r>
            <a:r>
              <a:rPr lang="en-US" err="1">
                <a:solidFill>
                  <a:srgbClr val="003057"/>
                </a:solidFill>
                <a:latin typeface="Roboto"/>
                <a:ea typeface="Roboto"/>
                <a:cs typeface="Arial"/>
              </a:rPr>
              <a:t>Mens</a:t>
            </a:r>
            <a:r>
              <a:rPr lang="en-US">
                <a:solidFill>
                  <a:srgbClr val="003057"/>
                </a:solidFill>
                <a:latin typeface="Roboto"/>
                <a:ea typeface="Roboto"/>
                <a:cs typeface="Arial"/>
              </a:rPr>
              <a:t> March Mania"</a:t>
            </a:r>
          </a:p>
          <a:p>
            <a:pPr lvl="1">
              <a:buFont typeface="Arial"/>
              <a:buChar char="•"/>
            </a:pPr>
            <a:r>
              <a:rPr lang="en-US">
                <a:solidFill>
                  <a:srgbClr val="003057"/>
                </a:solidFill>
                <a:latin typeface="Roboto"/>
                <a:ea typeface="Roboto"/>
                <a:cs typeface="Arial"/>
              </a:rPr>
              <a:t>Kaggle "College Basketball Dataset – Andrew Sundberg"</a:t>
            </a:r>
          </a:p>
          <a:p>
            <a:pPr>
              <a:buFontTx/>
              <a:buChar char="•"/>
            </a:pPr>
            <a:r>
              <a:rPr lang="en-US" sz="2000">
                <a:solidFill>
                  <a:srgbClr val="003057"/>
                </a:solidFill>
                <a:latin typeface="Roboto"/>
                <a:ea typeface="Roboto"/>
                <a:cs typeface="Roboto"/>
              </a:rPr>
              <a:t>Some notable packages that we used (which you can find on </a:t>
            </a:r>
            <a:r>
              <a:rPr lang="en-US" sz="2000" err="1">
                <a:solidFill>
                  <a:srgbClr val="003057"/>
                </a:solidFill>
                <a:latin typeface="Roboto"/>
                <a:ea typeface="Roboto"/>
                <a:cs typeface="Roboto"/>
              </a:rPr>
              <a:t>Github</a:t>
            </a:r>
            <a:r>
              <a:rPr lang="en-US" sz="2000">
                <a:solidFill>
                  <a:srgbClr val="003057"/>
                </a:solidFill>
                <a:latin typeface="Roboto"/>
                <a:ea typeface="Roboto"/>
                <a:cs typeface="Roboto"/>
              </a:rPr>
              <a:t>):</a:t>
            </a:r>
            <a:endParaRPr lang="en-US" sz="2000">
              <a:solidFill>
                <a:srgbClr val="003057"/>
              </a:solidFill>
              <a:latin typeface="Roboto"/>
              <a:ea typeface="Roboto"/>
              <a:cs typeface="Arial" panose="020B0604020202020204"/>
            </a:endParaRPr>
          </a:p>
          <a:p>
            <a:pPr lvl="1">
              <a:buFontTx/>
              <a:buChar char="•"/>
            </a:pPr>
            <a:r>
              <a:rPr lang="en-US" err="1">
                <a:solidFill>
                  <a:srgbClr val="003057"/>
                </a:solidFill>
                <a:latin typeface="Roboto"/>
                <a:ea typeface="Roboto"/>
                <a:cs typeface="Roboto"/>
              </a:rPr>
              <a:t>NcaahoopR</a:t>
            </a:r>
            <a:endParaRPr lang="en-US">
              <a:solidFill>
                <a:srgbClr val="003057"/>
              </a:solidFill>
              <a:latin typeface="Roboto"/>
              <a:ea typeface="Roboto"/>
              <a:cs typeface="Arial"/>
            </a:endParaRPr>
          </a:p>
          <a:p>
            <a:pPr lvl="1">
              <a:buFontTx/>
              <a:buChar char="•"/>
            </a:pPr>
            <a:r>
              <a:rPr lang="en-US" err="1">
                <a:latin typeface="Roboto"/>
                <a:ea typeface="Roboto"/>
                <a:cs typeface="Roboto"/>
              </a:rPr>
              <a:t>hoopR</a:t>
            </a:r>
            <a:endParaRPr lang="en-US">
              <a:latin typeface="Roboto"/>
              <a:ea typeface="Roboto"/>
              <a:cs typeface="Roboto"/>
            </a:endParaRPr>
          </a:p>
          <a:p>
            <a:pPr>
              <a:buFontTx/>
              <a:buChar char="•"/>
            </a:pPr>
            <a:r>
              <a:rPr lang="en-US" sz="2000">
                <a:solidFill>
                  <a:srgbClr val="003057"/>
                </a:solidFill>
                <a:latin typeface="Roboto"/>
                <a:ea typeface="Roboto"/>
                <a:cs typeface="Roboto"/>
              </a:rPr>
              <a:t>Web scraping from sports-reference.com and espn.com</a:t>
            </a:r>
            <a:endParaRPr lang="en-US" sz="2000">
              <a:solidFill>
                <a:srgbClr val="003057"/>
              </a:solidFill>
              <a:latin typeface="Roboto"/>
              <a:ea typeface="Roboto"/>
              <a:cs typeface="Arial" panose="020B0604020202020204"/>
            </a:endParaRPr>
          </a:p>
          <a:p>
            <a:pPr lvl="1">
              <a:buFontTx/>
              <a:buChar char="•"/>
            </a:pPr>
            <a:r>
              <a:rPr lang="en-US" err="1">
                <a:solidFill>
                  <a:srgbClr val="003057"/>
                </a:solidFill>
                <a:latin typeface="Roboto"/>
                <a:ea typeface="Roboto"/>
                <a:cs typeface="Roboto"/>
              </a:rPr>
              <a:t>rvest</a:t>
            </a:r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()</a:t>
            </a:r>
          </a:p>
          <a:p>
            <a:pPr lvl="1">
              <a:buFontTx/>
              <a:buChar char="•"/>
            </a:pPr>
            <a:r>
              <a:rPr lang="en-US">
                <a:solidFill>
                  <a:srgbClr val="003057"/>
                </a:solidFill>
                <a:latin typeface="Roboto"/>
                <a:ea typeface="Roboto"/>
                <a:cs typeface="Roboto"/>
              </a:rPr>
              <a:t>ESPN API</a:t>
            </a:r>
          </a:p>
          <a:p>
            <a:pPr>
              <a:buFontTx/>
              <a:buChar char="•"/>
            </a:pPr>
            <a:endParaRPr lang="en-US" sz="2000">
              <a:latin typeface="Roboto"/>
              <a:ea typeface="Roboto"/>
              <a:cs typeface="Roboto"/>
            </a:endParaRPr>
          </a:p>
          <a:p>
            <a:pPr>
              <a:buFontTx/>
              <a:buChar char="•"/>
            </a:pPr>
            <a:r>
              <a:rPr lang="en-US" sz="2000">
                <a:solidFill>
                  <a:srgbClr val="003057"/>
                </a:solidFill>
                <a:latin typeface="Roboto"/>
                <a:ea typeface="Roboto"/>
                <a:cs typeface="Roboto"/>
              </a:rPr>
              <a:t>We wrote many scripts which filtered, renamed variables, geocoded college locations, and merged data frames.</a:t>
            </a:r>
            <a:endParaRPr lang="en-US" sz="2000">
              <a:latin typeface="Roboto"/>
              <a:ea typeface="Roboto"/>
              <a:cs typeface="Roboto"/>
            </a:endParaRPr>
          </a:p>
          <a:p>
            <a:endParaRPr lang="en-US" sz="2000">
              <a:latin typeface="Roboto"/>
              <a:ea typeface="Roboto"/>
              <a:cs typeface="Roboto"/>
            </a:endParaRPr>
          </a:p>
          <a:p>
            <a:pPr lvl="1">
              <a:buChar char="•"/>
            </a:pPr>
            <a:endParaRPr lang="en-US" sz="200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3544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18E58098-9092-AAF1-BB1D-3A336D3B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" y="3995538"/>
            <a:ext cx="6320117" cy="2569347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68AC0CDF-0984-0714-FEDD-ADA6A11C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051" y="3812839"/>
            <a:ext cx="4664076" cy="2883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087974-3F63-9AA2-24AB-48F8BB76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Data Exploration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6C5CB-D8A4-92C9-1626-D022F7039C1C}"/>
              </a:ext>
            </a:extLst>
          </p:cNvPr>
          <p:cNvSpPr txBox="1"/>
          <p:nvPr/>
        </p:nvSpPr>
        <p:spPr>
          <a:xfrm>
            <a:off x="525287" y="1108158"/>
            <a:ext cx="111388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endParaRPr lang="en-US" sz="2000">
              <a:latin typeface="Roboto"/>
              <a:ea typeface="Roboto"/>
              <a:cs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C7835-E098-8418-49D8-A4D6EC196195}"/>
              </a:ext>
            </a:extLst>
          </p:cNvPr>
          <p:cNvSpPr txBox="1"/>
          <p:nvPr/>
        </p:nvSpPr>
        <p:spPr>
          <a:xfrm>
            <a:off x="430213" y="1104900"/>
            <a:ext cx="1137919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 dirty="0">
                <a:latin typeface="Roboto"/>
                <a:ea typeface="Roboto"/>
                <a:cs typeface="Arial"/>
              </a:rPr>
              <a:t>Many features in our dataset are naturally correlated</a:t>
            </a:r>
          </a:p>
          <a:p>
            <a:pPr lvl="1">
              <a:buChar char="•"/>
            </a:pPr>
            <a:r>
              <a:rPr lang="en-US" dirty="0">
                <a:latin typeface="Roboto"/>
                <a:ea typeface="Roboto"/>
                <a:cs typeface="Arial"/>
              </a:rPr>
              <a:t>Offensive rating and average points per game</a:t>
            </a:r>
          </a:p>
          <a:p>
            <a:pPr lvl="1">
              <a:buChar char="•"/>
            </a:pPr>
            <a:endParaRPr lang="en-US" dirty="0">
              <a:latin typeface="Roboto"/>
              <a:ea typeface="Roboto"/>
              <a:cs typeface="Arial"/>
            </a:endParaRPr>
          </a:p>
          <a:p>
            <a:pPr>
              <a:buChar char="•"/>
            </a:pPr>
            <a:r>
              <a:rPr lang="en-US" sz="2000" dirty="0">
                <a:latin typeface="Roboto"/>
                <a:ea typeface="Roboto"/>
                <a:cs typeface="Arial"/>
              </a:rPr>
              <a:t>Home team and away team</a:t>
            </a:r>
          </a:p>
          <a:p>
            <a:pPr lvl="1">
              <a:buChar char="•"/>
            </a:pPr>
            <a:r>
              <a:rPr lang="en-US" dirty="0">
                <a:latin typeface="Roboto"/>
                <a:ea typeface="Roboto"/>
                <a:cs typeface="Arial"/>
              </a:rPr>
              <a:t>Low correlation in most comparable stats</a:t>
            </a:r>
          </a:p>
          <a:p>
            <a:pPr lvl="1">
              <a:buChar char="•"/>
            </a:pPr>
            <a:r>
              <a:rPr lang="en-US" dirty="0">
                <a:latin typeface="Roboto"/>
                <a:ea typeface="Roboto"/>
                <a:cs typeface="Arial"/>
              </a:rPr>
              <a:t>Home team average rebounds per game was not correlated with away team average rebounds per game</a:t>
            </a:r>
            <a:endParaRPr lang="en-US" dirty="0">
              <a:latin typeface="Roboto"/>
              <a:cs typeface="Arial"/>
            </a:endParaRPr>
          </a:p>
          <a:p>
            <a:pPr lvl="1">
              <a:buChar char="•"/>
            </a:pPr>
            <a:endParaRPr lang="en-US" dirty="0">
              <a:latin typeface="Roboto"/>
              <a:cs typeface="Arial"/>
            </a:endParaRPr>
          </a:p>
          <a:p>
            <a:pPr>
              <a:buChar char="•"/>
            </a:pPr>
            <a:r>
              <a:rPr lang="en-US" sz="2000" dirty="0">
                <a:latin typeface="Roboto"/>
                <a:cs typeface="Arial"/>
              </a:rPr>
              <a:t>Many features with centers close to zero had to be dropped from the data​</a:t>
            </a:r>
            <a:endParaRPr lang="en-US" dirty="0"/>
          </a:p>
          <a:p>
            <a:pPr lvl="1">
              <a:buChar char="•"/>
            </a:pPr>
            <a:r>
              <a:rPr lang="en-US" dirty="0">
                <a:latin typeface="Roboto"/>
                <a:cs typeface="Arial"/>
              </a:rPr>
              <a:t>Technical and flagrant fouls, blocks</a:t>
            </a:r>
            <a:endParaRPr lang="en-US" dirty="0">
              <a:latin typeface="Roboto"/>
              <a:ea typeface="Roboto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19DB8-F7C0-7DB3-E62C-C868DFB7BCCD}"/>
              </a:ext>
            </a:extLst>
          </p:cNvPr>
          <p:cNvSpPr txBox="1"/>
          <p:nvPr/>
        </p:nvSpPr>
        <p:spPr>
          <a:xfrm>
            <a:off x="1567656" y="3786187"/>
            <a:ext cx="34170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2">
                    <a:lumMod val="10000"/>
                  </a:schemeClr>
                </a:solidFill>
                <a:cs typeface="Arial"/>
              </a:rPr>
              <a:t>Correlation plot highlighting a few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E85B3-48C2-8CEC-F282-CE6691FE6AED}"/>
              </a:ext>
            </a:extLst>
          </p:cNvPr>
          <p:cNvSpPr/>
          <p:nvPr/>
        </p:nvSpPr>
        <p:spPr>
          <a:xfrm>
            <a:off x="1206500" y="3790156"/>
            <a:ext cx="3873500" cy="2976562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57B75-D379-811A-12E7-921BE4EBD8E0}"/>
              </a:ext>
            </a:extLst>
          </p:cNvPr>
          <p:cNvSpPr/>
          <p:nvPr/>
        </p:nvSpPr>
        <p:spPr>
          <a:xfrm>
            <a:off x="5694591" y="3790156"/>
            <a:ext cx="4699000" cy="2976562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5E352-A736-73EE-3A7B-8D8CB938397B}"/>
              </a:ext>
            </a:extLst>
          </p:cNvPr>
          <p:cNvSpPr txBox="1"/>
          <p:nvPr/>
        </p:nvSpPr>
        <p:spPr>
          <a:xfrm>
            <a:off x="1178251" y="6577658"/>
            <a:ext cx="322308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Arial"/>
              </a:rPr>
              <a:t>Note: Results based on Training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774D4E-276D-49CA-EAFC-8FD8BC923EA4}"/>
              </a:ext>
            </a:extLst>
          </p:cNvPr>
          <p:cNvSpPr txBox="1"/>
          <p:nvPr/>
        </p:nvSpPr>
        <p:spPr>
          <a:xfrm>
            <a:off x="5616569" y="6550764"/>
            <a:ext cx="322308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Arial"/>
              </a:rPr>
              <a:t>Note: Results based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82903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7974-3F63-9AA2-24AB-48F8BB76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Feature Engineering and Final Dataset</a:t>
            </a:r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5ECF7E3-2F70-5524-DB8C-C585F6F2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3352" y="1465117"/>
            <a:ext cx="11503395" cy="448324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latin typeface="Roboto"/>
                <a:ea typeface="Roboto"/>
                <a:cs typeface="Roboto"/>
              </a:rPr>
              <a:t>Team offensive and defensive efficiency ratings</a:t>
            </a:r>
            <a:endParaRPr lang="en-US" sz="2000" i="1">
              <a:latin typeface="Roboto"/>
              <a:ea typeface="Roboto"/>
              <a:cs typeface="Roboto"/>
            </a:endParaRPr>
          </a:p>
          <a:p>
            <a:pPr lvl="1">
              <a:lnSpc>
                <a:spcPct val="100000"/>
              </a:lnSpc>
            </a:pPr>
            <a:r>
              <a:rPr lang="en-US" sz="1800">
                <a:latin typeface="Roboto"/>
                <a:ea typeface="Roboto"/>
                <a:cs typeface="Roboto"/>
              </a:rPr>
              <a:t>calculated using offensive points per 100 possessions and defensive points allowed per 100 possessions</a:t>
            </a:r>
            <a:endParaRPr lang="en-US" sz="1800" i="1">
              <a:latin typeface="Roboto"/>
              <a:ea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latin typeface="Roboto"/>
                <a:ea typeface="Roboto"/>
                <a:cs typeface="Roboto"/>
              </a:rPr>
              <a:t>Possessions</a:t>
            </a:r>
            <a:endParaRPr lang="en-US" sz="200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latin typeface="Roboto"/>
                <a:ea typeface="Roboto"/>
                <a:cs typeface="Roboto"/>
              </a:rPr>
              <a:t>using a formula to calculate the number of possessions per game</a:t>
            </a:r>
            <a:endParaRPr lang="en-US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latin typeface="Roboto"/>
                <a:ea typeface="Roboto"/>
                <a:cs typeface="Roboto"/>
              </a:rPr>
              <a:t>Rolling 5 game average and season average</a:t>
            </a:r>
            <a:endParaRPr lang="en-US" sz="200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latin typeface="Roboto"/>
                <a:ea typeface="Roboto"/>
                <a:cs typeface="Roboto"/>
              </a:rPr>
              <a:t>game statistics for each team up to the game of interest</a:t>
            </a:r>
            <a:endParaRPr lang="en-US" sz="180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latin typeface="Roboto"/>
                <a:ea typeface="Roboto"/>
                <a:cs typeface="Roboto"/>
              </a:rPr>
              <a:t>aiming to reduce noise in the data and identify trends</a:t>
            </a:r>
            <a:endParaRPr lang="en-US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latin typeface="Roboto"/>
                <a:ea typeface="Roboto"/>
                <a:cs typeface="Roboto"/>
              </a:rPr>
              <a:t>Distance traveled to the game site </a:t>
            </a:r>
            <a:endParaRPr lang="en-US" sz="200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latin typeface="Roboto"/>
                <a:ea typeface="Roboto"/>
                <a:cs typeface="Roboto"/>
              </a:rPr>
              <a:t>used data on game site longitude and latitude, home arena information, and away arena information</a:t>
            </a:r>
            <a:endParaRPr lang="en-US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latin typeface="Roboto"/>
                <a:ea typeface="Roboto"/>
                <a:cs typeface="Roboto"/>
              </a:rPr>
              <a:t>Ended up with a dataset of 45,518 data points, each representing a single game and containing 237 features of game statistics and engineered features.</a:t>
            </a:r>
            <a:endParaRPr lang="en-US" sz="200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66304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BC495D-98DC-5D1B-47C1-C020235B1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4581407" cy="422565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Roboto"/>
              <a:ea typeface="Roboto"/>
              <a:cs typeface="Roboto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</a:rPr>
              <a:t>Splitting the data into train, test, and validation sets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</a:rPr>
              <a:t>Establish baseline models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</a:rPr>
              <a:t>Feature selection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</a:rPr>
              <a:t>Simple models with feature selection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</a:rPr>
              <a:t>Enhanced models with feature selection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</a:rPr>
              <a:t>All model comparison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4797B-3F19-29C9-7ACC-45D5977C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Modeling Process Overview</a:t>
            </a:r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18602DC-C632-0654-1EC1-CF5B9977E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28624"/>
              </p:ext>
            </p:extLst>
          </p:nvPr>
        </p:nvGraphicFramePr>
        <p:xfrm>
          <a:off x="5091952" y="1165411"/>
          <a:ext cx="686230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576">
                  <a:extLst>
                    <a:ext uri="{9D8B030D-6E8A-4147-A177-3AD203B41FA5}">
                      <a16:colId xmlns:a16="http://schemas.microsoft.com/office/drawing/2014/main" val="4230770897"/>
                    </a:ext>
                  </a:extLst>
                </a:gridCol>
                <a:gridCol w="1715576">
                  <a:extLst>
                    <a:ext uri="{9D8B030D-6E8A-4147-A177-3AD203B41FA5}">
                      <a16:colId xmlns:a16="http://schemas.microsoft.com/office/drawing/2014/main" val="3664355480"/>
                    </a:ext>
                  </a:extLst>
                </a:gridCol>
                <a:gridCol w="1715576">
                  <a:extLst>
                    <a:ext uri="{9D8B030D-6E8A-4147-A177-3AD203B41FA5}">
                      <a16:colId xmlns:a16="http://schemas.microsoft.com/office/drawing/2014/main" val="3537293578"/>
                    </a:ext>
                  </a:extLst>
                </a:gridCol>
                <a:gridCol w="1715576">
                  <a:extLst>
                    <a:ext uri="{9D8B030D-6E8A-4147-A177-3AD203B41FA5}">
                      <a16:colId xmlns:a16="http://schemas.microsoft.com/office/drawing/2014/main" val="2257644580"/>
                    </a:ext>
                  </a:extLst>
                </a:gridCol>
              </a:tblGrid>
              <a:tr h="3584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Enhanced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197900"/>
                  </a:ext>
                </a:extLst>
              </a:tr>
              <a:tr h="35847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Algorithm</a:t>
                      </a:r>
                    </a:p>
                  </a:txBody>
                  <a:tcPr anchor="ctr"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Logit, Probit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Logit, Probit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Logit, XGB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657014"/>
                  </a:ext>
                </a:extLst>
              </a:tr>
              <a:tr h="117159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Feature Selection?</a:t>
                      </a:r>
                    </a:p>
                  </a:txBody>
                  <a:tcPr anchor="ctr"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 Lasso regression; optimal lambda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LASSO regression; optimal lambda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292702"/>
                  </a:ext>
                </a:extLst>
              </a:tr>
              <a:tr h="90055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Feature Engineering</a:t>
                      </a:r>
                    </a:p>
                  </a:txBody>
                  <a:tcPr anchor="ctr"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Normalization, PCA (80% threshold)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134245"/>
                  </a:ext>
                </a:extLst>
              </a:tr>
              <a:tr h="117159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Cross-validation</a:t>
                      </a:r>
                    </a:p>
                  </a:txBody>
                  <a:tcPr anchor="ctr"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Lambda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k-fold cross validation to optimize ROC and 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0473028"/>
                  </a:ext>
                </a:extLst>
              </a:tr>
              <a:tr h="6295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Data Used</a:t>
                      </a:r>
                    </a:p>
                  </a:txBody>
                  <a:tcPr anchor="ctr"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Season, Rolling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Season,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Rolling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Season, Rolling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3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022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BC495D-98DC-5D1B-47C1-C020235B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Roboto"/>
              <a:ea typeface="Roboto"/>
              <a:cs typeface="Roboto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</a:rPr>
              <a:t>ESPN baseline accuracy roughly 72.8% and precision of 75%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</a:rPr>
              <a:t>Team 15 baseline accuracy built upon season averages roughly 71.8% and precision of 74%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4797B-3F19-29C9-7ACC-45D5977C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Baseline Models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23551-4C6B-F57F-89B1-C14BCAEACAF2}"/>
              </a:ext>
            </a:extLst>
          </p:cNvPr>
          <p:cNvSpPr txBox="1"/>
          <p:nvPr/>
        </p:nvSpPr>
        <p:spPr>
          <a:xfrm>
            <a:off x="1752158" y="6115734"/>
            <a:ext cx="33396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Arial"/>
              </a:rPr>
              <a:t>Note: Results based on Validation dataset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2250E-BD95-F79D-A2DE-065EFE47B86E}"/>
              </a:ext>
            </a:extLst>
          </p:cNvPr>
          <p:cNvSpPr txBox="1"/>
          <p:nvPr/>
        </p:nvSpPr>
        <p:spPr>
          <a:xfrm>
            <a:off x="6763732" y="6115735"/>
            <a:ext cx="33396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Arial"/>
              </a:rPr>
              <a:t>Note: Results based on Validation dataset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F2BC0B-54D7-B4C8-8CBE-0047DDAAFF61}"/>
              </a:ext>
            </a:extLst>
          </p:cNvPr>
          <p:cNvSpPr txBox="1"/>
          <p:nvPr/>
        </p:nvSpPr>
        <p:spPr>
          <a:xfrm>
            <a:off x="2862232" y="2407049"/>
            <a:ext cx="11194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cs typeface="Arial"/>
              </a:rPr>
              <a:t>ESPN Baseline</a:t>
            </a:r>
            <a:endParaRPr lang="en-US" b="1">
              <a:solidFill>
                <a:srgbClr val="000000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6D026-32CD-C8DC-46C2-250681E4AC78}"/>
              </a:ext>
            </a:extLst>
          </p:cNvPr>
          <p:cNvSpPr txBox="1"/>
          <p:nvPr/>
        </p:nvSpPr>
        <p:spPr>
          <a:xfrm>
            <a:off x="7789139" y="2407049"/>
            <a:ext cx="128881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cs typeface="Arial"/>
              </a:rPr>
              <a:t>Team 15 Baseline</a:t>
            </a:r>
            <a:endParaRPr lang="en-US" b="1">
              <a:solidFill>
                <a:srgbClr val="000000"/>
              </a:solidFill>
              <a:cs typeface="Arial"/>
            </a:endParaRPr>
          </a:p>
        </p:txBody>
      </p:sp>
      <p:pic>
        <p:nvPicPr>
          <p:cNvPr id="1030" name="Picture 6" descr="ESPN Baseline Comparison">
            <a:extLst>
              <a:ext uri="{FF2B5EF4-FFF2-40B4-BE49-F238E27FC236}">
                <a16:creationId xmlns:a16="http://schemas.microsoft.com/office/drawing/2014/main" id="{0ED9E258-E63F-0C34-42BD-A91A14C5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25" y="2776382"/>
            <a:ext cx="4675094" cy="33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seline Season Average Logit Model Confusion Matrix">
            <a:extLst>
              <a:ext uri="{FF2B5EF4-FFF2-40B4-BE49-F238E27FC236}">
                <a16:creationId xmlns:a16="http://schemas.microsoft.com/office/drawing/2014/main" id="{60C4F734-A57A-119C-AA50-69FD65E90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776381"/>
            <a:ext cx="4675095" cy="33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2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BC495D-98DC-5D1B-47C1-C020235B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Roboto"/>
              <a:ea typeface="Roboto"/>
              <a:cs typeface="Roboto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>
                <a:effectLst/>
              </a:rPr>
              <a:t>Feature selection: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</a:rPr>
              <a:t>Explored feature selection using stepwise regression and LASSO regression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kern="100">
                <a:effectLst/>
              </a:rPr>
              <a:t>Selected 30 features for season averaged data and 44 features for rolling averaged data</a:t>
            </a:r>
            <a:br>
              <a:rPr lang="en-US" sz="1400" kern="100">
                <a:effectLst/>
              </a:rPr>
            </a:br>
            <a:endParaRPr lang="en-US" sz="1400" kern="100">
              <a:effectLst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>
                <a:effectLst/>
              </a:rPr>
              <a:t>Significant predictors: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>
                <a:effectLst/>
              </a:rPr>
              <a:t>offensive ratings, blocks, field goals attempted, assists, turnovers, steals, ratings, distance traveled</a:t>
            </a:r>
            <a:endParaRPr lang="en-US" kern="100"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4797B-3F19-29C9-7ACC-45D5977C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Feature Selection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2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4E6143CB47BB4EAB5F0446BD130404" ma:contentTypeVersion="2" ma:contentTypeDescription="Create a new document." ma:contentTypeScope="" ma:versionID="d7a1dc49ac38de2f52a005a24a2cd114">
  <xsd:schema xmlns:xsd="http://www.w3.org/2001/XMLSchema" xmlns:xs="http://www.w3.org/2001/XMLSchema" xmlns:p="http://schemas.microsoft.com/office/2006/metadata/properties" xmlns:ns2="e5d38c0d-2aaf-4285-bacf-90e8714f3a5c" targetNamespace="http://schemas.microsoft.com/office/2006/metadata/properties" ma:root="true" ma:fieldsID="231ef94ab289781de0dd7f20cfabfbcb" ns2:_="">
    <xsd:import namespace="e5d38c0d-2aaf-4285-bacf-90e8714f3a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d38c0d-2aaf-4285-bacf-90e8714f3a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D0B5BD-5BAF-4D3D-8678-3475C2B8A7E8}">
  <ds:schemaRefs>
    <ds:schemaRef ds:uri="e5d38c0d-2aaf-4285-bacf-90e8714f3a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1D170C-7005-46BA-AB35-1BF0A6DC60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ACCC62-1F4A-4736-9AB2-96DB6E33C105}">
  <ds:schemaRefs>
    <ds:schemaRef ds:uri="e5d38c0d-2aaf-4285-bacf-90e8714f3a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1331</Words>
  <Application>Microsoft Office PowerPoint</Application>
  <PresentationFormat>Widescreen</PresentationFormat>
  <Paragraphs>170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Roboto</vt:lpstr>
      <vt:lpstr>Symbol</vt:lpstr>
      <vt:lpstr>Content Page</vt:lpstr>
      <vt:lpstr>Title Page</vt:lpstr>
      <vt:lpstr>Management Madness</vt:lpstr>
      <vt:lpstr>Meet Team 15</vt:lpstr>
      <vt:lpstr>Background Information and Problem</vt:lpstr>
      <vt:lpstr>Data Gathering and Cleaning</vt:lpstr>
      <vt:lpstr>Data Exploration</vt:lpstr>
      <vt:lpstr>Feature Engineering and Final Dataset</vt:lpstr>
      <vt:lpstr>Modeling Process Overview</vt:lpstr>
      <vt:lpstr>Baseline Models</vt:lpstr>
      <vt:lpstr>Feature Selection</vt:lpstr>
      <vt:lpstr>Simple Models</vt:lpstr>
      <vt:lpstr>Enhanced Models</vt:lpstr>
      <vt:lpstr>Model Comparison</vt:lpstr>
      <vt:lpstr>Overall Results and Next Steps</vt:lpstr>
      <vt:lpstr>Sources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Rosenthal</dc:creator>
  <cp:lastModifiedBy>MICHAEL MUNSON</cp:lastModifiedBy>
  <cp:revision>2</cp:revision>
  <dcterms:created xsi:type="dcterms:W3CDTF">2023-03-16T00:17:37Z</dcterms:created>
  <dcterms:modified xsi:type="dcterms:W3CDTF">2023-04-16T22:27:44Z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0x010100F84E6143CB47BB4EAB5F0446BD130404</vt:lpwstr>
  </property>
</Properties>
</file>